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24" r:id="rId5"/>
    <p:sldMasterId id="2147483691" r:id="rId6"/>
    <p:sldMasterId id="2147483757" r:id="rId7"/>
    <p:sldMasterId id="2147483790" r:id="rId8"/>
  </p:sldMasterIdLst>
  <p:sldIdLst>
    <p:sldId id="256" r:id="rId9"/>
    <p:sldId id="267" r:id="rId10"/>
    <p:sldId id="264" r:id="rId11"/>
    <p:sldId id="257" r:id="rId12"/>
    <p:sldId id="265" r:id="rId13"/>
    <p:sldId id="258" r:id="rId14"/>
    <p:sldId id="266" r:id="rId15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43AB5E-B6B3-444C-B110-C49E0AC4AC4B}" v="13" dt="2023-08-14T13:25:20.8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4" d="100"/>
          <a:sy n="34" d="100"/>
        </p:scale>
        <p:origin x="10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0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44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16.8.2023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44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5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16.8.2023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91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57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16.8.2023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855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9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16.8.2023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878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344071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600900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816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50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699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301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799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3CF214-76DA-68B4-2B4A-8177027A95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D36BE2-B80E-CE08-EBD9-EEB35490D9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28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8CAA1-FDF5-EF53-A9B7-1D43206E86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CFA2B3-42F1-3C9E-A475-251BF4B38D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188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94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8724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68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8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938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058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91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394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622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26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42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74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021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22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01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11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6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34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16.8.2023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92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16.8.2023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065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16.8.2023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573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16.8.2023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793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16.8.2023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767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16.8.2023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435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5B460-9657-981D-6708-0686F2DEF6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Omaishoidon kehittämisprojekti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09CAD-CC83-7045-194A-7EEA012F63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fi-FI"/>
              <a:t>17.4 – 31.12.2023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6680AD12-196B-1256-094D-740FC88FEFA8}"/>
              </a:ext>
            </a:extLst>
          </p:cNvPr>
          <p:cNvSpPr txBox="1"/>
          <p:nvPr/>
        </p:nvSpPr>
        <p:spPr>
          <a:xfrm>
            <a:off x="452761" y="4891596"/>
            <a:ext cx="58947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Vantaan ja Keravan hyvinvointialue</a:t>
            </a:r>
          </a:p>
          <a:p>
            <a:r>
              <a:rPr lang="fi-FI" dirty="0"/>
              <a:t>Vanhusten palvelujen toimiala</a:t>
            </a:r>
          </a:p>
          <a:p>
            <a:r>
              <a:rPr lang="fi-FI" dirty="0"/>
              <a:t>Kotona asumisen palvelujen palvelualue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7486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5CF6825-12B8-00A9-6255-DAE398431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198179"/>
            <a:ext cx="10260000" cy="920407"/>
          </a:xfrm>
        </p:spPr>
        <p:txBody>
          <a:bodyPr/>
          <a:lstStyle/>
          <a:p>
            <a:r>
              <a:rPr lang="fi-FI" dirty="0"/>
              <a:t>Tausta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101C68E-C800-AF96-B84E-4DBDCC6C0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1624614"/>
            <a:ext cx="10260000" cy="4372425"/>
          </a:xfrm>
        </p:spPr>
        <p:txBody>
          <a:bodyPr/>
          <a:lstStyle/>
          <a:p>
            <a:r>
              <a:rPr lang="fi-FI" dirty="0"/>
              <a:t>Aluehallituksen päätös 14.12.2022: Omaishoidon peittävyyttä ja palveluja parantamalla mahdollistetaan omaishoidettavan ja omaishoitajan yksilölliset palvelut. </a:t>
            </a:r>
          </a:p>
          <a:p>
            <a:r>
              <a:rPr lang="fi-FI" dirty="0"/>
              <a:t>Omaishoidon tuen kehittämisprojekti sai 100 000€:n määrärahan</a:t>
            </a:r>
          </a:p>
          <a:p>
            <a:r>
              <a:rPr lang="fi-FI" dirty="0"/>
              <a:t>Rekrytoitu kaksi palveluohjaajaa (Mari Holm-Konttas ja Johanna Karppinen) projektiin ajalle 17.4.2023-31.12.2023</a:t>
            </a:r>
          </a:p>
          <a:p>
            <a:r>
              <a:rPr lang="fi-FI" dirty="0"/>
              <a:t>Projekti toteutetaan yhteistyössä vanhuspalvelujen</a:t>
            </a:r>
          </a:p>
          <a:p>
            <a:pPr marL="0" indent="0">
              <a:buNone/>
            </a:pPr>
            <a:r>
              <a:rPr lang="fi-FI" dirty="0"/>
              <a:t>ja verkostokumppaneiden kanssa</a:t>
            </a:r>
          </a:p>
          <a:p>
            <a:endParaRPr lang="fi-FI" dirty="0"/>
          </a:p>
          <a:p>
            <a:endParaRPr lang="fi-FI" dirty="0"/>
          </a:p>
        </p:txBody>
      </p:sp>
      <p:pic>
        <p:nvPicPr>
          <p:cNvPr id="5" name="Kuva 4" descr="Vanhus ystävät kävely ulkotila">
            <a:extLst>
              <a:ext uri="{FF2B5EF4-FFF2-40B4-BE49-F238E27FC236}">
                <a16:creationId xmlns:a16="http://schemas.microsoft.com/office/drawing/2014/main" id="{33EC59FD-ACC2-2172-F265-35361BD11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4171" y="4400454"/>
            <a:ext cx="3251547" cy="225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4608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9BC918-4A04-FBF7-F39C-1F5B9C5E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618587"/>
          </a:xfrm>
        </p:spPr>
        <p:txBody>
          <a:bodyPr>
            <a:normAutofit fontScale="90000"/>
          </a:bodyPr>
          <a:lstStyle/>
          <a:p>
            <a:pPr algn="ctr"/>
            <a:r>
              <a:rPr lang="fi-FI"/>
              <a:t>Tavoitteet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C3C27D7-F2CF-968B-8910-CF4015FFCA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1367162"/>
            <a:ext cx="10884474" cy="4629878"/>
          </a:xfrm>
        </p:spPr>
        <p:txBody>
          <a:bodyPr>
            <a:normAutofit lnSpcReduction="10000"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1E1E1E"/>
                </a:solidFill>
                <a:effectLst/>
                <a:latin typeface="Calibri Light" panose="020F0302020204030204" pitchFamily="34" charset="0"/>
              </a:rPr>
              <a:t>Projektin tavoitteena on omaishoitajien jaksamisen ja hyvinvoinnin tukeminen sekä omaishoitajien osallisuuden lisääminen ja sitä kautta omaishoitajien yksilölliseen palvelutarpeeseen vastaaminen entistä paremmin.</a:t>
            </a:r>
            <a:r>
              <a:rPr lang="en-US" sz="1800" b="0" i="0" dirty="0">
                <a:solidFill>
                  <a:srgbClr val="1E1E1E"/>
                </a:solidFill>
                <a:effectLst/>
                <a:latin typeface="Calibri Light" panose="020F0302020204030204" pitchFamily="34" charset="0"/>
              </a:rPr>
              <a:t>​</a:t>
            </a:r>
            <a:endParaRPr lang="en-US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1E1E1E"/>
                </a:solidFill>
                <a:effectLst/>
                <a:latin typeface="Calibri Light" panose="020F0302020204030204" pitchFamily="34" charset="0"/>
              </a:rPr>
              <a:t>Taustatavoitteena on omaishoitajien määrän lisääntyminen (peittävyyden kasvattaminen) ja sitä kautta kotihoidon ja </a:t>
            </a:r>
            <a:r>
              <a:rPr lang="fi-FI" sz="1800" dirty="0">
                <a:solidFill>
                  <a:srgbClr val="1E1E1E"/>
                </a:solidFill>
              </a:rPr>
              <a:t>ympärivuorokautisen palveluasumisen</a:t>
            </a:r>
            <a:r>
              <a:rPr lang="fi-FI" sz="1800" b="0" i="0" u="none" strike="noStrike" dirty="0">
                <a:solidFill>
                  <a:srgbClr val="1E1E1E"/>
                </a:solidFill>
                <a:effectLst/>
                <a:latin typeface="Calibri Light" panose="020F0302020204030204" pitchFamily="34" charset="0"/>
              </a:rPr>
              <a:t> tarpeen väheneminen. </a:t>
            </a:r>
            <a:r>
              <a:rPr lang="fi-FI" sz="1800" b="0" i="0" dirty="0">
                <a:solidFill>
                  <a:srgbClr val="1E1E1E"/>
                </a:solidFill>
                <a:effectLst/>
                <a:latin typeface="Calibri Light" panose="020F030202020403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dirty="0">
                <a:solidFill>
                  <a:srgbClr val="1E1E1E"/>
                </a:solidFill>
              </a:rPr>
              <a:t>Valmistella suunnitelma lähivuosien kehittämistarpeista ja toimenpiteistä.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fi-FI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fi-FI" sz="1800" b="1" i="0" u="none" strike="noStrike" dirty="0">
                <a:solidFill>
                  <a:srgbClr val="1E1E1E"/>
                </a:solidFill>
                <a:effectLst/>
                <a:latin typeface="Calibri Light" panose="020F0302020204030204" pitchFamily="34" charset="0"/>
              </a:rPr>
              <a:t>Projekti jaettu osa-alueisiin jotka ovat</a:t>
            </a:r>
            <a:r>
              <a:rPr lang="fi-FI" sz="1800" b="0" i="0" u="none" strike="noStrike" dirty="0">
                <a:solidFill>
                  <a:srgbClr val="1E1E1E"/>
                </a:solidFill>
                <a:effectLst/>
                <a:latin typeface="Calibri Light" panose="020F0302020204030204" pitchFamily="34" charset="0"/>
              </a:rPr>
              <a:t>:</a:t>
            </a:r>
            <a:r>
              <a:rPr lang="en-US" sz="1800" b="0" i="0" dirty="0">
                <a:solidFill>
                  <a:srgbClr val="1E1E1E"/>
                </a:solidFill>
                <a:effectLst/>
                <a:latin typeface="Calibri Light" panose="020F0302020204030204" pitchFamily="34" charset="0"/>
              </a:rPr>
              <a:t>​</a:t>
            </a:r>
            <a:endParaRPr lang="en-US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1E1E1E"/>
                </a:solidFill>
                <a:effectLst/>
                <a:latin typeface="Calibri Light" panose="020F0302020204030204" pitchFamily="34" charset="0"/>
              </a:rPr>
              <a:t>Omaishoidon aloitusprosessin kehittäminen/selkeyttäminen (palveluohjaajien perehdytys -&gt; palvelun tasalaatuisuus). Olemassa olevan materiaalin päivittäminen ja saatavuuden kehittäminen.</a:t>
            </a:r>
            <a:r>
              <a:rPr lang="en-US" sz="1800" b="0" i="0" dirty="0">
                <a:solidFill>
                  <a:srgbClr val="1E1E1E"/>
                </a:solidFill>
                <a:effectLst/>
                <a:latin typeface="Calibri Light" panose="020F0302020204030204" pitchFamily="34" charset="0"/>
              </a:rPr>
              <a:t>​</a:t>
            </a:r>
            <a:endParaRPr lang="en-US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1E1E1E"/>
                </a:solidFill>
                <a:effectLst/>
                <a:latin typeface="Calibri Light" panose="020F0302020204030204" pitchFamily="34" charset="0"/>
              </a:rPr>
              <a:t>Kotisivujen kehittäminen (informaation saatavuuden lisääminen ja selkiyttäminen, digitaalinen tietopankki).</a:t>
            </a:r>
            <a:r>
              <a:rPr lang="en-US" sz="1800" b="0" i="0" dirty="0">
                <a:solidFill>
                  <a:srgbClr val="1E1E1E"/>
                </a:solidFill>
                <a:effectLst/>
                <a:latin typeface="Calibri Light" panose="020F0302020204030204" pitchFamily="34" charset="0"/>
              </a:rPr>
              <a:t>​</a:t>
            </a:r>
            <a:endParaRPr lang="en-US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1E1E1E"/>
                </a:solidFill>
                <a:effectLst/>
                <a:latin typeface="Calibri Light" panose="020F0302020204030204" pitchFamily="34" charset="0"/>
              </a:rPr>
              <a:t>Omaishoitajien jaksamista tukevien yksilöllisesti räätälöityjen palvelujen kehittäminen ja oikea-aikaisuus. Hyvinvointitapaamisien kehittäminen ja </a:t>
            </a:r>
            <a:r>
              <a:rPr lang="fi-FI" sz="1800" dirty="0">
                <a:solidFill>
                  <a:srgbClr val="1E1E1E"/>
                </a:solidFill>
              </a:rPr>
              <a:t>järjestö</a:t>
            </a:r>
            <a:r>
              <a:rPr lang="fi-FI" sz="1800" b="0" i="0" u="none" strike="noStrike" dirty="0">
                <a:solidFill>
                  <a:srgbClr val="1E1E1E"/>
                </a:solidFill>
                <a:effectLst/>
                <a:latin typeface="Calibri Light" panose="020F0302020204030204" pitchFamily="34" charset="0"/>
              </a:rPr>
              <a:t>yhteistyön vahvistaminen, omaishoitoperheiden akuuttien sairaustapauksien tilannearviointi ja jatkoon ohjauksen mahdollisuuksien selvittely.</a:t>
            </a:r>
            <a:r>
              <a:rPr lang="en-US" sz="1800" b="0" i="0" dirty="0">
                <a:solidFill>
                  <a:srgbClr val="1E1E1E"/>
                </a:solidFill>
                <a:effectLst/>
                <a:latin typeface="Calibri Light" panose="020F0302020204030204" pitchFamily="34" charset="0"/>
              </a:rPr>
              <a:t>​</a:t>
            </a:r>
            <a:endParaRPr lang="en-US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1E1E1E"/>
                </a:solidFill>
                <a:effectLst/>
                <a:latin typeface="Calibri Light" panose="020F0302020204030204" pitchFamily="34" charset="0"/>
              </a:rPr>
              <a:t>Omaishoitajien osallistaminen </a:t>
            </a:r>
            <a:r>
              <a:rPr lang="fi-FI" sz="1800" b="0" i="0" dirty="0">
                <a:solidFill>
                  <a:srgbClr val="1E1E1E"/>
                </a:solidFill>
                <a:effectLst/>
                <a:latin typeface="Calibri Light" panose="020F0302020204030204" pitchFamily="34" charset="0"/>
              </a:rPr>
              <a:t>(kysely, vertaistukivierailut ja asiakasraati), tiedottaminen</a:t>
            </a:r>
            <a:r>
              <a:rPr lang="fi-FI" sz="1800" b="0" i="0" u="none" strike="noStrike" dirty="0">
                <a:solidFill>
                  <a:srgbClr val="1E1E1E"/>
                </a:solidFill>
                <a:effectLst/>
                <a:latin typeface="Calibri Light" panose="020F0302020204030204" pitchFamily="34" charset="0"/>
              </a:rPr>
              <a:t> ja kiitostapahtuman järjestäminen.</a:t>
            </a:r>
            <a:endParaRPr lang="en-US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8957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BC714-E9A5-E58F-7F5A-171449E27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260304"/>
            <a:ext cx="10260000" cy="583076"/>
          </a:xfrm>
        </p:spPr>
        <p:txBody>
          <a:bodyPr>
            <a:normAutofit fontScale="90000"/>
          </a:bodyPr>
          <a:lstStyle/>
          <a:p>
            <a:pPr algn="ctr"/>
            <a:r>
              <a:rPr lang="fi-FI"/>
              <a:t>Projektin eteneminen</a:t>
            </a:r>
          </a:p>
        </p:txBody>
      </p:sp>
      <p:pic>
        <p:nvPicPr>
          <p:cNvPr id="20" name="Sisällön paikkamerkki 19">
            <a:extLst>
              <a:ext uri="{FF2B5EF4-FFF2-40B4-BE49-F238E27FC236}">
                <a16:creationId xmlns:a16="http://schemas.microsoft.com/office/drawing/2014/main" id="{95061F54-EAD9-B274-2DEE-3E2B7990CD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917" t="33392" r="5750" b="10237"/>
          <a:stretch/>
        </p:blipFill>
        <p:spPr>
          <a:xfrm>
            <a:off x="1032635" y="1171853"/>
            <a:ext cx="10330784" cy="4864964"/>
          </a:xfrm>
        </p:spPr>
      </p:pic>
    </p:spTree>
    <p:extLst>
      <p:ext uri="{BB962C8B-B14F-4D97-AF65-F5344CB8AC3E}">
        <p14:creationId xmlns:p14="http://schemas.microsoft.com/office/powerpoint/2010/main" val="334738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325E8AC5-4BF1-494E-5FED-F50C24460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045" y="380760"/>
            <a:ext cx="8416031" cy="582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318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8870431B-3238-DE53-9336-85E0AE4689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306" t="37434" r="15099" b="15852"/>
          <a:stretch/>
        </p:blipFill>
        <p:spPr>
          <a:xfrm>
            <a:off x="1669003" y="1168999"/>
            <a:ext cx="9165170" cy="4255257"/>
          </a:xfrm>
        </p:spPr>
      </p:pic>
    </p:spTree>
    <p:extLst>
      <p:ext uri="{BB962C8B-B14F-4D97-AF65-F5344CB8AC3E}">
        <p14:creationId xmlns:p14="http://schemas.microsoft.com/office/powerpoint/2010/main" val="2367298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8323D67-DD2D-6EDD-C085-06ADEA5026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			Kiitos!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E0D03AA-A6F9-FD67-3BDE-ABE33275E5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563122"/>
            <a:ext cx="7158644" cy="1042696"/>
          </a:xfrm>
        </p:spPr>
        <p:txBody>
          <a:bodyPr>
            <a:normAutofit fontScale="85000" lnSpcReduction="20000"/>
          </a:bodyPr>
          <a:lstStyle/>
          <a:p>
            <a:r>
              <a:rPr lang="fi-FI" dirty="0"/>
              <a:t>Neuvonnan ja asiakasohjauksen päällikkö</a:t>
            </a:r>
          </a:p>
          <a:p>
            <a:r>
              <a:rPr lang="fi-FI" dirty="0"/>
              <a:t>Susanne Laine</a:t>
            </a:r>
          </a:p>
          <a:p>
            <a:r>
              <a:rPr lang="fi-FI" dirty="0"/>
              <a:t>susanne.laine@vakehyva.fi</a:t>
            </a:r>
          </a:p>
        </p:txBody>
      </p:sp>
      <p:pic>
        <p:nvPicPr>
          <p:cNvPr id="5" name="Kuva 4" descr="Lähikuva auringonkukasta">
            <a:extLst>
              <a:ext uri="{FF2B5EF4-FFF2-40B4-BE49-F238E27FC236}">
                <a16:creationId xmlns:a16="http://schemas.microsoft.com/office/drawing/2014/main" id="{7D26C854-A284-1021-D286-E1737F386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012" y="117198"/>
            <a:ext cx="2783151" cy="417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9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Pääotsikot">
  <a:themeElements>
    <a:clrScheme name="Vakehyv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02783"/>
      </a:accent1>
      <a:accent2>
        <a:srgbClr val="76CBF3"/>
      </a:accent2>
      <a:accent3>
        <a:srgbClr val="00973A"/>
      </a:accent3>
      <a:accent4>
        <a:srgbClr val="76B62A"/>
      </a:accent4>
      <a:accent5>
        <a:srgbClr val="E4007D"/>
      </a:accent5>
      <a:accent6>
        <a:srgbClr val="E95196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sällöt">
  <a:themeElements>
    <a:clrScheme name="VAKE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000000"/>
      </a:accent6>
      <a:hlink>
        <a:srgbClr val="302783"/>
      </a:hlink>
      <a:folHlink>
        <a:srgbClr val="E600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Väli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itaati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Kiitos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6DD8112DE61F824A94BFB7F4E0047C36" ma:contentTypeVersion="3" ma:contentTypeDescription="Luo uusi asiakirja." ma:contentTypeScope="" ma:versionID="7157ec017781c304d690be5f9538d112">
  <xsd:schema xmlns:xsd="http://www.w3.org/2001/XMLSchema" xmlns:xs="http://www.w3.org/2001/XMLSchema" xmlns:p="http://schemas.microsoft.com/office/2006/metadata/properties" xmlns:ns2="92989703-f5cc-4913-932d-0349c7b7ac35" targetNamespace="http://schemas.microsoft.com/office/2006/metadata/properties" ma:root="true" ma:fieldsID="c4a2ff60dc91e308791b35bf96504fbb" ns2:_="">
    <xsd:import namespace="92989703-f5cc-4913-932d-0349c7b7ac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89703-f5cc-4913-932d-0349c7b7ac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5BC215-538C-4D00-9023-5366D68AE19C}">
  <ds:schemaRefs>
    <ds:schemaRef ds:uri="92989703-f5cc-4913-932d-0349c7b7ac3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9DCCFE2-8247-42CB-842C-0CF8197153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117C3D-ABEE-4A14-8BE9-1664529287B0}">
  <ds:schemaRefs>
    <ds:schemaRef ds:uri="92989703-f5cc-4913-932d-0349c7b7ac3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22</TotalTime>
  <Words>216</Words>
  <Application>Microsoft Office PowerPoint</Application>
  <PresentationFormat>Laajakuva</PresentationFormat>
  <Paragraphs>26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Pääotsikot</vt:lpstr>
      <vt:lpstr>Sisällöt</vt:lpstr>
      <vt:lpstr>Väliotsikot</vt:lpstr>
      <vt:lpstr>Sitaatit</vt:lpstr>
      <vt:lpstr>Kiitos</vt:lpstr>
      <vt:lpstr>Omaishoidon kehittämisprojekti</vt:lpstr>
      <vt:lpstr>Tausta</vt:lpstr>
      <vt:lpstr>Tavoitteet</vt:lpstr>
      <vt:lpstr>Projektin eteneminen</vt:lpstr>
      <vt:lpstr>PowerPoint-esitys</vt:lpstr>
      <vt:lpstr>PowerPoint-esitys</vt:lpstr>
      <vt:lpstr>   Kiitos!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Tikkanen</dc:creator>
  <cp:lastModifiedBy>Harju Hannamari</cp:lastModifiedBy>
  <cp:revision>4</cp:revision>
  <dcterms:created xsi:type="dcterms:W3CDTF">2023-02-07T09:28:02Z</dcterms:created>
  <dcterms:modified xsi:type="dcterms:W3CDTF">2023-08-16T08:09:59Z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2023-06-09T05:10:52Z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7cbe7314-9eec-453e-aa25-b39667b2f68f</vt:lpwstr>
  </property>
  <property fmtid="{D5CDD505-2E9C-101B-9397-08002B2CF9AE}" pid="7" name="MSIP_Label_defa4170-0d19-0005-0004-bc88714345d2_ActionId">
    <vt:lpwstr>ccf83c99-bd90-4df8-a85d-fd2fab8ef2af</vt:lpwstr>
  </property>
  <property fmtid="{D5CDD505-2E9C-101B-9397-08002B2CF9AE}" pid="8" name="MSIP_Label_defa4170-0d19-0005-0004-bc88714345d2_ContentBits">
    <vt:lpwstr>0</vt:lpwstr>
  </property>
  <property fmtid="{D5CDD505-2E9C-101B-9397-08002B2CF9AE}" pid="9" name="ContentTypeId">
    <vt:lpwstr>0x0101006DD8112DE61F824A94BFB7F4E0047C36</vt:lpwstr>
  </property>
</Properties>
</file>