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4" r:id="rId5"/>
    <p:sldMasterId id="2147483691" r:id="rId6"/>
    <p:sldMasterId id="2147483757" r:id="rId7"/>
    <p:sldMasterId id="2147483790" r:id="rId8"/>
  </p:sldMasterIdLst>
  <p:sldIdLst>
    <p:sldId id="256" r:id="rId9"/>
    <p:sldId id="267" r:id="rId10"/>
    <p:sldId id="264" r:id="rId11"/>
    <p:sldId id="257" r:id="rId12"/>
    <p:sldId id="265" r:id="rId13"/>
    <p:sldId id="258" r:id="rId14"/>
    <p:sldId id="266" r:id="rId1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43AB5E-B6B3-444C-B110-C49E0AC4AC4B}" v="13" dt="2023-08-14T13:25:20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10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9F3143-0FB9-EF50-472D-D9B1626E1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57463A-54FC-CF42-30C1-20D81E5065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4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16.8.2023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0AC6B-2D35-1EFF-B06E-E3E45F84D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44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4B65E-4FB4-816D-3ABF-6C0E80D890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85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16.8.2023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59325B-759F-4951-3A3C-7BA7DC8A4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71483-AD90-EFAE-2519-E6DDAD13AA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91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57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16.8.2023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950044B-8DDC-20DA-A3D0-209641B55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55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9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>
                <a:solidFill>
                  <a:schemeClr val="tx1"/>
                </a:solidFill>
              </a:defRPr>
            </a:lvl2pPr>
            <a:lvl3pPr marL="914400" indent="0" algn="ctr">
              <a:buNone/>
              <a:defRPr sz="2400">
                <a:solidFill>
                  <a:schemeClr val="tx1"/>
                </a:solidFill>
              </a:defRPr>
            </a:lvl3pPr>
            <a:lvl4pPr marL="1371600" indent="0" algn="ctr">
              <a:buNone/>
              <a:defRPr sz="2000">
                <a:solidFill>
                  <a:schemeClr val="tx1"/>
                </a:solidFill>
              </a:defRPr>
            </a:lvl4pPr>
            <a:lvl5pPr marL="1828800" indent="0" algn="ctr"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16.8.2023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81CDCAA-FFF1-4D78-535A-F3200262F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63CF4-7649-A128-BF76-E699CFB6B1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78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CC8D104-7F84-C888-147D-E9BA71D7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1344071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18BCF9-AC30-9B84-E4CA-CDF3510AD3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160090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fuksi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38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81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fuks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50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69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30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79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sinin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CF214-76DA-68B4-2B4A-8177027A9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D36BE2-B80E-CE08-EBD9-EEB35490D9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28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8CAA1-FDF5-EF53-A9B7-1D43206E8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CFA2B3-42F1-3C9E-A475-251BF4B38D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18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fuks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9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72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6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8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93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sinin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CDB52F-531F-239F-BE54-B44DE5EA80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8080" y="531007"/>
            <a:ext cx="734202" cy="62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83DEC-CDA1-A7EB-63B2-BE23E16CDD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05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CDB52F-531F-239F-BE54-B44DE5EA80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8080" y="531007"/>
            <a:ext cx="734202" cy="62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83DEC-CDA1-A7EB-63B2-BE23E16CDD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99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9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fuks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62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26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4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37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sinin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02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2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fuksi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0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1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6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3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36B7C6-A167-E29B-B137-4BC0CBE49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16.8.2023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639812E-B5D7-79B2-772B-55C15A42A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41F3B3-3CC7-3846-B101-53507F32F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9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16.8.2023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065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16.8.2023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73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16.8.2023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793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16.8.2023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67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16.8.2023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435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5B460-9657-981D-6708-0686F2DEF6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Omaishoidon kehittämisprojekti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09CAD-CC83-7045-194A-7EEA012F63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i-FI"/>
              <a:t>17.4 – 31.12.2023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680AD12-196B-1256-094D-740FC88FEFA8}"/>
              </a:ext>
            </a:extLst>
          </p:cNvPr>
          <p:cNvSpPr txBox="1"/>
          <p:nvPr/>
        </p:nvSpPr>
        <p:spPr>
          <a:xfrm>
            <a:off x="452761" y="4891596"/>
            <a:ext cx="5894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Vantaan ja Keravan hyvinvointialue</a:t>
            </a:r>
          </a:p>
          <a:p>
            <a:r>
              <a:rPr lang="fi-FI" dirty="0"/>
              <a:t>Vanhusten palvelujen toimiala</a:t>
            </a:r>
          </a:p>
          <a:p>
            <a:r>
              <a:rPr lang="fi-FI" dirty="0"/>
              <a:t>Kotona asumisen palvelujen palvelualue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48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CF6825-12B8-00A9-6255-DAE39843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198179"/>
            <a:ext cx="10260000" cy="920407"/>
          </a:xfrm>
        </p:spPr>
        <p:txBody>
          <a:bodyPr/>
          <a:lstStyle/>
          <a:p>
            <a:r>
              <a:rPr lang="fi-FI" dirty="0"/>
              <a:t>Tausta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01C68E-C800-AF96-B84E-4DBDCC6C0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65" y="1624614"/>
            <a:ext cx="10260000" cy="4372425"/>
          </a:xfrm>
        </p:spPr>
        <p:txBody>
          <a:bodyPr/>
          <a:lstStyle/>
          <a:p>
            <a:r>
              <a:rPr lang="fi-FI" dirty="0"/>
              <a:t>Aluehallituksen päätös 14.12.2022: Omaishoidon peittävyyttä ja palveluja parantamalla mahdollistetaan omaishoidettavan ja omaishoitajan yksilölliset palvelut. </a:t>
            </a:r>
          </a:p>
          <a:p>
            <a:r>
              <a:rPr lang="fi-FI" dirty="0"/>
              <a:t>Omaishoidon tuen kehittämisprojekti sai 100 000€:n määrärahan</a:t>
            </a:r>
          </a:p>
          <a:p>
            <a:r>
              <a:rPr lang="fi-FI" dirty="0"/>
              <a:t>Rekrytoitu kaksi palveluohjaajaa (Mari Holm-Konttas ja Johanna Karppinen) projektiin ajalle 17.4.2023-31.12.2023</a:t>
            </a:r>
          </a:p>
          <a:p>
            <a:r>
              <a:rPr lang="fi-FI" dirty="0"/>
              <a:t>Projekti toteutetaan yhteistyössä vanhuspalvelujen</a:t>
            </a:r>
          </a:p>
          <a:p>
            <a:pPr marL="0" indent="0">
              <a:buNone/>
            </a:pPr>
            <a:r>
              <a:rPr lang="fi-FI" dirty="0"/>
              <a:t>ja verkostokumppaneiden kanssa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 descr="Vanhus ystävät kävely ulkotila">
            <a:extLst>
              <a:ext uri="{FF2B5EF4-FFF2-40B4-BE49-F238E27FC236}">
                <a16:creationId xmlns:a16="http://schemas.microsoft.com/office/drawing/2014/main" id="{33EC59FD-ACC2-2172-F265-35361BD11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171" y="4400454"/>
            <a:ext cx="3251547" cy="22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608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9BC918-4A04-FBF7-F39C-1F5B9C5E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618587"/>
          </a:xfrm>
        </p:spPr>
        <p:txBody>
          <a:bodyPr>
            <a:normAutofit fontScale="90000"/>
          </a:bodyPr>
          <a:lstStyle/>
          <a:p>
            <a:pPr algn="ctr"/>
            <a:r>
              <a:rPr lang="fi-FI"/>
              <a:t>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3C27D7-F2CF-968B-8910-CF4015FFC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65" y="1367162"/>
            <a:ext cx="10884474" cy="4629878"/>
          </a:xfrm>
        </p:spPr>
        <p:txBody>
          <a:bodyPr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1E1E1E"/>
                </a:solidFill>
                <a:effectLst/>
                <a:latin typeface="Calibri Light" panose="020F0302020204030204" pitchFamily="34" charset="0"/>
              </a:rPr>
              <a:t>Projektin tavoitteena on omaishoitajien jaksamisen ja hyvinvoinnin tukeminen sekä omaishoitajien osallisuuden lisääminen ja sitä kautta omaishoitajien yksilölliseen palvelutarpeeseen vastaaminen entistä paremmin.</a:t>
            </a:r>
            <a:r>
              <a:rPr lang="en-US" sz="1800" b="0" i="0" dirty="0">
                <a:solidFill>
                  <a:srgbClr val="1E1E1E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1E1E1E"/>
                </a:solidFill>
                <a:effectLst/>
                <a:latin typeface="Calibri Light" panose="020F0302020204030204" pitchFamily="34" charset="0"/>
              </a:rPr>
              <a:t>Taustatavoitteena on omaishoitajien määrän lisääntyminen (peittävyyden kasvattaminen) ja sitä kautta kotihoidon ja </a:t>
            </a:r>
            <a:r>
              <a:rPr lang="fi-FI" sz="1800" dirty="0">
                <a:solidFill>
                  <a:srgbClr val="1E1E1E"/>
                </a:solidFill>
              </a:rPr>
              <a:t>ympärivuorokautisen palveluasumisen</a:t>
            </a:r>
            <a:r>
              <a:rPr lang="fi-FI" sz="1800" b="0" i="0" u="none" strike="noStrike" dirty="0">
                <a:solidFill>
                  <a:srgbClr val="1E1E1E"/>
                </a:solidFill>
                <a:effectLst/>
                <a:latin typeface="Calibri Light" panose="020F0302020204030204" pitchFamily="34" charset="0"/>
              </a:rPr>
              <a:t> tarpeen väheneminen. </a:t>
            </a:r>
            <a:r>
              <a:rPr lang="fi-FI" sz="1800" b="0" i="0" dirty="0">
                <a:solidFill>
                  <a:srgbClr val="1E1E1E"/>
                </a:solidFill>
                <a:effectLst/>
                <a:latin typeface="Calibri Light" panose="020F03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1E1E1E"/>
                </a:solidFill>
              </a:rPr>
              <a:t>Valmistella suunnitelma lähivuosien kehittämistarpeista ja toimenpiteistä.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fi-FI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fi-FI" sz="1800" b="1" i="0" u="none" strike="noStrike" dirty="0">
                <a:solidFill>
                  <a:srgbClr val="1E1E1E"/>
                </a:solidFill>
                <a:effectLst/>
                <a:latin typeface="Calibri Light" panose="020F0302020204030204" pitchFamily="34" charset="0"/>
              </a:rPr>
              <a:t>Projekti jaettu osa-alueisiin jotka ovat</a:t>
            </a:r>
            <a:r>
              <a:rPr lang="fi-FI" sz="1800" b="0" i="0" u="none" strike="noStrike" dirty="0">
                <a:solidFill>
                  <a:srgbClr val="1E1E1E"/>
                </a:solidFill>
                <a:effectLst/>
                <a:latin typeface="Calibri Light" panose="020F0302020204030204" pitchFamily="34" charset="0"/>
              </a:rPr>
              <a:t>:</a:t>
            </a:r>
            <a:r>
              <a:rPr lang="en-US" sz="1800" b="0" i="0" dirty="0">
                <a:solidFill>
                  <a:srgbClr val="1E1E1E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1E1E1E"/>
                </a:solidFill>
                <a:effectLst/>
                <a:latin typeface="Calibri Light" panose="020F0302020204030204" pitchFamily="34" charset="0"/>
              </a:rPr>
              <a:t>Omaishoidon aloitusprosessin kehittäminen/selkeyttäminen (palveluohjaajien perehdytys -&gt; palvelun tasalaatuisuus). Olemassa olevan materiaalin päivittäminen ja saatavuuden kehittäminen.</a:t>
            </a:r>
            <a:r>
              <a:rPr lang="en-US" sz="1800" b="0" i="0" dirty="0">
                <a:solidFill>
                  <a:srgbClr val="1E1E1E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1E1E1E"/>
                </a:solidFill>
                <a:effectLst/>
                <a:latin typeface="Calibri Light" panose="020F0302020204030204" pitchFamily="34" charset="0"/>
              </a:rPr>
              <a:t>Kotisivujen kehittäminen (informaation saatavuuden lisääminen ja selkiyttäminen, digitaalinen tietopankki).</a:t>
            </a:r>
            <a:r>
              <a:rPr lang="en-US" sz="1800" b="0" i="0" dirty="0">
                <a:solidFill>
                  <a:srgbClr val="1E1E1E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1E1E1E"/>
                </a:solidFill>
                <a:effectLst/>
                <a:latin typeface="Calibri Light" panose="020F0302020204030204" pitchFamily="34" charset="0"/>
              </a:rPr>
              <a:t>Omaishoitajien jaksamista tukevien yksilöllisesti räätälöityjen palvelujen kehittäminen ja oikea-aikaisuus. Hyvinvointitapaamisien kehittäminen ja </a:t>
            </a:r>
            <a:r>
              <a:rPr lang="fi-FI" sz="1800" dirty="0">
                <a:solidFill>
                  <a:srgbClr val="1E1E1E"/>
                </a:solidFill>
              </a:rPr>
              <a:t>järjestö</a:t>
            </a:r>
            <a:r>
              <a:rPr lang="fi-FI" sz="1800" b="0" i="0" u="none" strike="noStrike" dirty="0">
                <a:solidFill>
                  <a:srgbClr val="1E1E1E"/>
                </a:solidFill>
                <a:effectLst/>
                <a:latin typeface="Calibri Light" panose="020F0302020204030204" pitchFamily="34" charset="0"/>
              </a:rPr>
              <a:t>yhteistyön vahvistaminen, omaishoitoperheiden akuuttien sairaustapauksien tilannearviointi ja jatkoon ohjauksen mahdollisuuksien selvittely.</a:t>
            </a:r>
            <a:r>
              <a:rPr lang="en-US" sz="1800" b="0" i="0" dirty="0">
                <a:solidFill>
                  <a:srgbClr val="1E1E1E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1E1E1E"/>
                </a:solidFill>
                <a:effectLst/>
                <a:latin typeface="Calibri Light" panose="020F0302020204030204" pitchFamily="34" charset="0"/>
              </a:rPr>
              <a:t>Omaishoitajien osallistaminen </a:t>
            </a:r>
            <a:r>
              <a:rPr lang="fi-FI" sz="1800" b="0" i="0" dirty="0">
                <a:solidFill>
                  <a:srgbClr val="1E1E1E"/>
                </a:solidFill>
                <a:effectLst/>
                <a:latin typeface="Calibri Light" panose="020F0302020204030204" pitchFamily="34" charset="0"/>
              </a:rPr>
              <a:t>(kysely, vertaistukivierailut ja asiakasraati), tiedottaminen</a:t>
            </a:r>
            <a:r>
              <a:rPr lang="fi-FI" sz="1800" b="0" i="0" u="none" strike="noStrike" dirty="0">
                <a:solidFill>
                  <a:srgbClr val="1E1E1E"/>
                </a:solidFill>
                <a:effectLst/>
                <a:latin typeface="Calibri Light" panose="020F0302020204030204" pitchFamily="34" charset="0"/>
              </a:rPr>
              <a:t> ja kiitostapahtuman järjestäminen.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95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C714-E9A5-E58F-7F5A-171449E2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260304"/>
            <a:ext cx="10260000" cy="583076"/>
          </a:xfrm>
        </p:spPr>
        <p:txBody>
          <a:bodyPr>
            <a:normAutofit fontScale="90000"/>
          </a:bodyPr>
          <a:lstStyle/>
          <a:p>
            <a:pPr algn="ctr"/>
            <a:r>
              <a:rPr lang="fi-FI"/>
              <a:t>Projektin eteneminen</a:t>
            </a:r>
          </a:p>
        </p:txBody>
      </p:sp>
      <p:pic>
        <p:nvPicPr>
          <p:cNvPr id="20" name="Sisällön paikkamerkki 19">
            <a:extLst>
              <a:ext uri="{FF2B5EF4-FFF2-40B4-BE49-F238E27FC236}">
                <a16:creationId xmlns:a16="http://schemas.microsoft.com/office/drawing/2014/main" id="{95061F54-EAD9-B274-2DEE-3E2B7990C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17" t="33392" r="5750" b="10237"/>
          <a:stretch/>
        </p:blipFill>
        <p:spPr>
          <a:xfrm>
            <a:off x="1032635" y="1171853"/>
            <a:ext cx="10330784" cy="4864964"/>
          </a:xfrm>
        </p:spPr>
      </p:pic>
    </p:spTree>
    <p:extLst>
      <p:ext uri="{BB962C8B-B14F-4D97-AF65-F5344CB8AC3E}">
        <p14:creationId xmlns:p14="http://schemas.microsoft.com/office/powerpoint/2010/main" val="334738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25E8AC5-4BF1-494E-5FED-F50C24460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045" y="380760"/>
            <a:ext cx="8416031" cy="582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18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870431B-3238-DE53-9336-85E0AE468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06" t="37434" r="15099" b="15852"/>
          <a:stretch/>
        </p:blipFill>
        <p:spPr>
          <a:xfrm>
            <a:off x="1669003" y="1168999"/>
            <a:ext cx="9165170" cy="4255257"/>
          </a:xfrm>
        </p:spPr>
      </p:pic>
    </p:spTree>
    <p:extLst>
      <p:ext uri="{BB962C8B-B14F-4D97-AF65-F5344CB8AC3E}">
        <p14:creationId xmlns:p14="http://schemas.microsoft.com/office/powerpoint/2010/main" val="236729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323D67-DD2D-6EDD-C085-06ADEA5026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			Kiitos!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E0D03AA-A6F9-FD67-3BDE-ABE33275E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63122"/>
            <a:ext cx="7158644" cy="1042696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Neuvonnan ja asiakasohjauksen päällikkö</a:t>
            </a:r>
          </a:p>
          <a:p>
            <a:r>
              <a:rPr lang="fi-FI" dirty="0"/>
              <a:t>Susanne Laine</a:t>
            </a:r>
          </a:p>
          <a:p>
            <a:r>
              <a:rPr lang="fi-FI" dirty="0"/>
              <a:t>susanne.laine@vakehyva.fi</a:t>
            </a:r>
          </a:p>
        </p:txBody>
      </p:sp>
      <p:pic>
        <p:nvPicPr>
          <p:cNvPr id="5" name="Kuva 4" descr="Lähikuva auringonkukasta">
            <a:extLst>
              <a:ext uri="{FF2B5EF4-FFF2-40B4-BE49-F238E27FC236}">
                <a16:creationId xmlns:a16="http://schemas.microsoft.com/office/drawing/2014/main" id="{7D26C854-A284-1021-D286-E1737F386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12" y="117198"/>
            <a:ext cx="2783151" cy="41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9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ääotsikot">
  <a:themeElements>
    <a:clrScheme name="Vakehyv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02783"/>
      </a:accent1>
      <a:accent2>
        <a:srgbClr val="76CBF3"/>
      </a:accent2>
      <a:accent3>
        <a:srgbClr val="00973A"/>
      </a:accent3>
      <a:accent4>
        <a:srgbClr val="76B62A"/>
      </a:accent4>
      <a:accent5>
        <a:srgbClr val="E4007D"/>
      </a:accent5>
      <a:accent6>
        <a:srgbClr val="E9519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sällöt">
  <a:themeElements>
    <a:clrScheme name="VAK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000000"/>
      </a:accent6>
      <a:hlink>
        <a:srgbClr val="302783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äliotsikot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itaatit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iitos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DD8112DE61F824A94BFB7F4E0047C36" ma:contentTypeVersion="3" ma:contentTypeDescription="Luo uusi asiakirja." ma:contentTypeScope="" ma:versionID="7157ec017781c304d690be5f9538d112">
  <xsd:schema xmlns:xsd="http://www.w3.org/2001/XMLSchema" xmlns:xs="http://www.w3.org/2001/XMLSchema" xmlns:p="http://schemas.microsoft.com/office/2006/metadata/properties" xmlns:ns2="92989703-f5cc-4913-932d-0349c7b7ac35" targetNamespace="http://schemas.microsoft.com/office/2006/metadata/properties" ma:root="true" ma:fieldsID="c4a2ff60dc91e308791b35bf96504fbb" ns2:_="">
    <xsd:import namespace="92989703-f5cc-4913-932d-0349c7b7ac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89703-f5cc-4913-932d-0349c7b7a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5BC215-538C-4D00-9023-5366D68AE19C}">
  <ds:schemaRefs>
    <ds:schemaRef ds:uri="92989703-f5cc-4913-932d-0349c7b7ac3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9DCCFE2-8247-42CB-842C-0CF8197153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117C3D-ABEE-4A14-8BE9-1664529287B0}">
  <ds:schemaRefs>
    <ds:schemaRef ds:uri="92989703-f5cc-4913-932d-0349c7b7ac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</TotalTime>
  <Words>216</Words>
  <Application>Microsoft Office PowerPoint</Application>
  <PresentationFormat>Laajakuva</PresentationFormat>
  <Paragraphs>26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Pääotsikot</vt:lpstr>
      <vt:lpstr>Sisällöt</vt:lpstr>
      <vt:lpstr>Väliotsikot</vt:lpstr>
      <vt:lpstr>Sitaatit</vt:lpstr>
      <vt:lpstr>Kiitos</vt:lpstr>
      <vt:lpstr>Omaishoidon kehittämisprojekti</vt:lpstr>
      <vt:lpstr>Tausta</vt:lpstr>
      <vt:lpstr>Tavoitteet</vt:lpstr>
      <vt:lpstr>Projektin eteneminen</vt:lpstr>
      <vt:lpstr>PowerPoint-esitys</vt:lpstr>
      <vt:lpstr>PowerPoint-esitys</vt:lpstr>
      <vt:lpstr>   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Tikkanen</dc:creator>
  <cp:lastModifiedBy>Harju Hannamari</cp:lastModifiedBy>
  <cp:revision>4</cp:revision>
  <dcterms:created xsi:type="dcterms:W3CDTF">2023-02-07T09:28:02Z</dcterms:created>
  <dcterms:modified xsi:type="dcterms:W3CDTF">2023-08-16T08:09:59Z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2023-06-09T05:10:52Z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7cbe7314-9eec-453e-aa25-b39667b2f68f</vt:lpwstr>
  </property>
  <property fmtid="{D5CDD505-2E9C-101B-9397-08002B2CF9AE}" pid="7" name="MSIP_Label_defa4170-0d19-0005-0004-bc88714345d2_ActionId">
    <vt:lpwstr>ccf83c99-bd90-4df8-a85d-fd2fab8ef2af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0x0101006DD8112DE61F824A94BFB7F4E0047C36</vt:lpwstr>
  </property>
</Properties>
</file>